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806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87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770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0732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2543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6226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815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508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59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952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405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8177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49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337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8703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952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9FDCE-FCDA-44DF-9BFD-459E30F9AC76}" type="datetimeFigureOut">
              <a:rPr lang="hu-HU" smtClean="0"/>
              <a:t>2024. 03. 26.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F003625-896B-4AF8-8C7D-7DF2C6EDBA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03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19907" y="290147"/>
            <a:ext cx="9926515" cy="1488958"/>
          </a:xfrm>
        </p:spPr>
        <p:txBody>
          <a:bodyPr>
            <a:normAutofit fontScale="90000"/>
          </a:bodyPr>
          <a:lstStyle/>
          <a:p>
            <a:r>
              <a:rPr lang="hu-HU" sz="7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„SZERETET. SZOLGÁLAT.”</a:t>
            </a:r>
            <a:endParaRPr lang="hu-HU" sz="72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1779105"/>
            <a:ext cx="9144000" cy="4023818"/>
          </a:xfrm>
        </p:spPr>
        <p:txBody>
          <a:bodyPr>
            <a:normAutofit fontScale="92500" lnSpcReduction="20000"/>
          </a:bodyPr>
          <a:lstStyle/>
          <a:p>
            <a:pPr algn="r"/>
            <a:endParaRPr lang="hu-HU" dirty="0" smtClean="0"/>
          </a:p>
          <a:p>
            <a:pPr algn="r"/>
            <a:endParaRPr lang="hu-HU" dirty="0"/>
          </a:p>
          <a:p>
            <a:pPr algn="r"/>
            <a:endParaRPr lang="hu-HU" dirty="0" smtClean="0"/>
          </a:p>
          <a:p>
            <a:pPr algn="r"/>
            <a:endParaRPr lang="hu-HU" dirty="0"/>
          </a:p>
          <a:p>
            <a:pPr algn="ctr"/>
            <a:endParaRPr lang="hu-HU" sz="3600" b="1" dirty="0" smtClean="0">
              <a:solidFill>
                <a:srgbClr val="0070C0"/>
              </a:solidFill>
            </a:endParaRPr>
          </a:p>
          <a:p>
            <a:pPr algn="ctr"/>
            <a:r>
              <a:rPr lang="hu-HU" sz="3600" b="1" dirty="0" smtClean="0">
                <a:solidFill>
                  <a:srgbClr val="0070C0"/>
                </a:solidFill>
              </a:rPr>
              <a:t>SOK SZERETETTEL KÖSZÖNTÖK MINDEN </a:t>
            </a:r>
          </a:p>
          <a:p>
            <a:pPr algn="ctr"/>
            <a:r>
              <a:rPr lang="hu-HU" sz="3600" b="1" dirty="0" smtClean="0">
                <a:solidFill>
                  <a:srgbClr val="0070C0"/>
                </a:solidFill>
              </a:rPr>
              <a:t>KEDVES RÉSZTVEVŐT</a:t>
            </a:r>
            <a:endParaRPr lang="hu-HU" sz="2000" b="1" dirty="0" smtClean="0">
              <a:solidFill>
                <a:srgbClr val="0070C0"/>
              </a:solidFill>
            </a:endParaRPr>
          </a:p>
          <a:p>
            <a:pPr algn="ctr"/>
            <a:endParaRPr lang="hu-HU" sz="3600" b="1" dirty="0" smtClean="0">
              <a:solidFill>
                <a:srgbClr val="0070C0"/>
              </a:solidFill>
            </a:endParaRPr>
          </a:p>
          <a:p>
            <a:pPr algn="ctr"/>
            <a:r>
              <a:rPr lang="hu-HU" sz="3600" b="1" dirty="0" smtClean="0">
                <a:solidFill>
                  <a:srgbClr val="0070C0"/>
                </a:solidFill>
              </a:rPr>
              <a:t>Bartha Csilla óvónő vagyok</a:t>
            </a:r>
            <a:endParaRPr lang="hu-HU" sz="3600" b="1" dirty="0">
              <a:solidFill>
                <a:srgbClr val="0070C0"/>
              </a:solidFill>
            </a:endParaRPr>
          </a:p>
        </p:txBody>
      </p:sp>
      <p:pic>
        <p:nvPicPr>
          <p:cNvPr id="4" name="Kép 3"/>
          <p:cNvPicPr/>
          <p:nvPr/>
        </p:nvPicPr>
        <p:blipFill rotWithShape="1">
          <a:blip r:embed="rId2"/>
          <a:srcRect t="36596" b="36838"/>
          <a:stretch/>
        </p:blipFill>
        <p:spPr bwMode="auto">
          <a:xfrm>
            <a:off x="1683026" y="1993747"/>
            <a:ext cx="2971800" cy="760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/>
          <p:cNvPicPr/>
          <p:nvPr/>
        </p:nvPicPr>
        <p:blipFill rotWithShape="1">
          <a:blip r:embed="rId3"/>
          <a:srcRect l="12706" t="10101" r="13659" b="10370"/>
          <a:stretch/>
        </p:blipFill>
        <p:spPr bwMode="auto">
          <a:xfrm>
            <a:off x="9066398" y="1773179"/>
            <a:ext cx="1462454" cy="1345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16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20079" y="624110"/>
            <a:ext cx="9884534" cy="1280890"/>
          </a:xfrm>
        </p:spPr>
        <p:txBody>
          <a:bodyPr>
            <a:normAutofit/>
          </a:bodyPr>
          <a:lstStyle/>
          <a:p>
            <a:r>
              <a:rPr lang="hu-H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Előzmények</a:t>
            </a:r>
            <a:endParaRPr lang="hu-HU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52939" y="1904999"/>
            <a:ext cx="10351673" cy="4615071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„Kovács Zoltán” Alapítványi Óvoda </a:t>
            </a:r>
          </a:p>
          <a:p>
            <a:pPr marL="0" indent="0">
              <a:buNone/>
            </a:pPr>
            <a:r>
              <a:rPr lang="hu-HU" sz="3600" dirty="0"/>
              <a:t> </a:t>
            </a:r>
            <a:r>
              <a:rPr lang="hu-HU" sz="3600" dirty="0" smtClean="0"/>
              <a:t>                                        Nyitás – 1993. 09.01.</a:t>
            </a:r>
            <a:endParaRPr lang="hu-HU" sz="2400" dirty="0"/>
          </a:p>
          <a:p>
            <a:pPr marL="0" indent="0" algn="ctr">
              <a:buNone/>
            </a:pPr>
            <a:r>
              <a:rPr lang="hu-HU" sz="2800" dirty="0" smtClean="0">
                <a:latin typeface="Algerian" panose="04020705040A02060702" pitchFamily="82" charset="0"/>
              </a:rPr>
              <a:t>Kovács Zoltán                                                 </a:t>
            </a:r>
            <a:r>
              <a:rPr lang="hu-HU" sz="2800" dirty="0" err="1" smtClean="0">
                <a:latin typeface="Algerian" panose="04020705040A02060702" pitchFamily="82" charset="0"/>
              </a:rPr>
              <a:t>Debre</a:t>
            </a:r>
            <a:r>
              <a:rPr lang="hu-HU" sz="2800" dirty="0" smtClean="0">
                <a:latin typeface="Algerian" panose="04020705040A02060702" pitchFamily="82" charset="0"/>
              </a:rPr>
              <a:t> Istvánné  Daróczi „</a:t>
            </a:r>
            <a:r>
              <a:rPr lang="hu-HU" sz="2800" dirty="0" err="1" smtClean="0">
                <a:latin typeface="Algerian" panose="04020705040A02060702" pitchFamily="82" charset="0"/>
              </a:rPr>
              <a:t>Choli</a:t>
            </a:r>
            <a:r>
              <a:rPr lang="hu-HU" sz="2800" dirty="0" smtClean="0">
                <a:latin typeface="Algerian" panose="04020705040A02060702" pitchFamily="82" charset="0"/>
              </a:rPr>
              <a:t>” József       </a:t>
            </a:r>
          </a:p>
          <a:p>
            <a:pPr marL="0" indent="0" algn="ctr">
              <a:buNone/>
            </a:pPr>
            <a:endParaRPr lang="hu-HU" sz="3200" dirty="0"/>
          </a:p>
        </p:txBody>
      </p:sp>
      <p:pic>
        <p:nvPicPr>
          <p:cNvPr id="4" name="Kép 3" descr="C:\Users\Bartha Csilla\Desktop\qUhktkqTURBXy82OTQ2Yzk2ODhjMzYyNGI1ZGJmMWE1MjkxM2ZhNTk2ZC5qcGVnkpUDAEbNELDNCWOVAs0DpQDCw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35" y="4611757"/>
            <a:ext cx="2564295" cy="14610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AutoShape 2" descr="Debre Istvánné • Aranyany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4" descr="Debre Istvánné • Aranyany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/>
          <p:cNvPicPr/>
          <p:nvPr/>
        </p:nvPicPr>
        <p:blipFill>
          <a:blip r:embed="rId3"/>
          <a:stretch>
            <a:fillRect/>
          </a:stretch>
        </p:blipFill>
        <p:spPr>
          <a:xfrm>
            <a:off x="9151357" y="4266690"/>
            <a:ext cx="1712112" cy="17163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Kép 7"/>
          <p:cNvPicPr/>
          <p:nvPr/>
        </p:nvPicPr>
        <p:blipFill rotWithShape="1">
          <a:blip r:embed="rId4"/>
          <a:srcRect l="23920" t="13394" r="23501" b="31795"/>
          <a:stretch/>
        </p:blipFill>
        <p:spPr bwMode="auto">
          <a:xfrm>
            <a:off x="1620079" y="4176921"/>
            <a:ext cx="1323147" cy="1895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79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8801" y="327991"/>
            <a:ext cx="9675812" cy="1152939"/>
          </a:xfrm>
        </p:spPr>
        <p:txBody>
          <a:bodyPr>
            <a:noAutofit/>
          </a:bodyPr>
          <a:lstStyle/>
          <a:p>
            <a:r>
              <a:rPr lang="hu-H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változások ideje</a:t>
            </a:r>
            <a:endParaRPr lang="hu-HU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44217" y="1749287"/>
            <a:ext cx="10893287" cy="4532243"/>
          </a:xfrm>
        </p:spPr>
        <p:txBody>
          <a:bodyPr>
            <a:normAutofit fontScale="25000" lnSpcReduction="20000"/>
          </a:bodyPr>
          <a:lstStyle/>
          <a:p>
            <a:r>
              <a:rPr lang="hu-HU" sz="14400" dirty="0" smtClean="0">
                <a:solidFill>
                  <a:schemeClr val="tx1"/>
                </a:solidFill>
              </a:rPr>
              <a:t>Működés, működtetés: gazdasági nehézségek </a:t>
            </a:r>
          </a:p>
          <a:p>
            <a:endParaRPr lang="hu-HU" sz="1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11100" b="1" dirty="0" smtClean="0">
                <a:solidFill>
                  <a:schemeClr val="tx1"/>
                </a:solidFill>
              </a:rPr>
              <a:t>            </a:t>
            </a:r>
            <a:r>
              <a:rPr lang="hu-HU" sz="14400" b="1" dirty="0" smtClean="0">
                <a:solidFill>
                  <a:schemeClr val="tx1"/>
                </a:solidFill>
              </a:rPr>
              <a:t>2003-tól - </a:t>
            </a:r>
            <a:r>
              <a:rPr lang="hu-HU" sz="14400" b="1" i="1" dirty="0" smtClean="0">
                <a:solidFill>
                  <a:schemeClr val="tx1"/>
                </a:solidFill>
              </a:rPr>
              <a:t>alapítványi </a:t>
            </a:r>
            <a:r>
              <a:rPr lang="hu-HU" sz="14400" b="1" i="1" dirty="0">
                <a:solidFill>
                  <a:schemeClr val="tx1"/>
                </a:solidFill>
              </a:rPr>
              <a:t>működés, vagy  </a:t>
            </a:r>
            <a:r>
              <a:rPr lang="hu-HU" sz="14400" b="1" i="1" dirty="0" smtClean="0">
                <a:solidFill>
                  <a:srgbClr val="FF0000"/>
                </a:solidFill>
              </a:rPr>
              <a:t>???</a:t>
            </a:r>
            <a:endParaRPr lang="hu-HU" sz="14400" b="1" i="1" dirty="0">
              <a:solidFill>
                <a:srgbClr val="FF0000"/>
              </a:solidFill>
            </a:endParaRPr>
          </a:p>
          <a:p>
            <a:endParaRPr lang="hu-HU" sz="11100" dirty="0" smtClean="0">
              <a:solidFill>
                <a:schemeClr val="tx1"/>
              </a:solidFill>
            </a:endParaRPr>
          </a:p>
          <a:p>
            <a:endParaRPr lang="hu-HU" sz="11100" dirty="0" smtClean="0">
              <a:solidFill>
                <a:schemeClr val="tx1"/>
              </a:solidFill>
            </a:endParaRPr>
          </a:p>
          <a:p>
            <a:r>
              <a:rPr lang="hu-HU" sz="14400" dirty="0" smtClean="0">
                <a:solidFill>
                  <a:schemeClr val="tx1"/>
                </a:solidFill>
              </a:rPr>
              <a:t> </a:t>
            </a:r>
            <a:r>
              <a:rPr lang="hu-HU" sz="1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2013. szeptember 01.</a:t>
            </a:r>
          </a:p>
          <a:p>
            <a:pPr marL="0" indent="0">
              <a:buNone/>
            </a:pPr>
            <a:endParaRPr lang="hu-HU" sz="14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u-HU" sz="14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sz="3600" dirty="0">
                <a:solidFill>
                  <a:schemeClr val="tx1"/>
                </a:solidFill>
              </a:rPr>
              <a:t> </a:t>
            </a:r>
            <a:endParaRPr lang="hu-HU" sz="36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3600" b="1" dirty="0" smtClean="0">
                <a:solidFill>
                  <a:srgbClr val="FF0000"/>
                </a:solidFill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/>
          <p:nvPr/>
        </p:nvPicPr>
        <p:blipFill rotWithShape="1">
          <a:blip r:embed="rId2"/>
          <a:srcRect t="25882" b="24510"/>
          <a:stretch/>
        </p:blipFill>
        <p:spPr bwMode="auto">
          <a:xfrm>
            <a:off x="1759227" y="5068958"/>
            <a:ext cx="2872408" cy="879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/>
          <p:cNvPicPr/>
          <p:nvPr/>
        </p:nvPicPr>
        <p:blipFill rotWithShape="1">
          <a:blip r:embed="rId3"/>
          <a:srcRect l="10986" t="7210" r="14125" b="12114"/>
          <a:stretch/>
        </p:blipFill>
        <p:spPr bwMode="auto">
          <a:xfrm>
            <a:off x="8060635" y="5068958"/>
            <a:ext cx="2863313" cy="789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/>
          <p:cNvPicPr/>
          <p:nvPr/>
        </p:nvPicPr>
        <p:blipFill rotWithShape="1">
          <a:blip r:embed="rId4"/>
          <a:srcRect l="12706" t="10101" r="13659" b="10370"/>
          <a:stretch/>
        </p:blipFill>
        <p:spPr bwMode="auto">
          <a:xfrm>
            <a:off x="5614908" y="4835855"/>
            <a:ext cx="1462454" cy="1345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68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30017" y="228601"/>
            <a:ext cx="9874595" cy="1212573"/>
          </a:xfrm>
        </p:spPr>
        <p:txBody>
          <a:bodyPr>
            <a:normAutofit/>
          </a:bodyPr>
          <a:lstStyle/>
          <a:p>
            <a:r>
              <a:rPr lang="hu-HU" sz="7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Napjaink</a:t>
            </a:r>
            <a:endParaRPr lang="hu-HU" sz="7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685800" y="1441174"/>
            <a:ext cx="11231217" cy="5088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                                          </a:t>
            </a:r>
            <a:r>
              <a:rPr lang="hu-HU" sz="3600" b="1" dirty="0" smtClean="0"/>
              <a:t>Nevelés – Oktatás</a:t>
            </a:r>
          </a:p>
          <a:p>
            <a:r>
              <a:rPr lang="hu-HU" sz="3400" dirty="0" smtClean="0"/>
              <a:t>Finanszírozás (fenntartás)</a:t>
            </a:r>
          </a:p>
          <a:p>
            <a:r>
              <a:rPr lang="hu-HU" sz="3400" dirty="0" smtClean="0"/>
              <a:t>Karitatív </a:t>
            </a:r>
            <a:r>
              <a:rPr lang="hu-HU" sz="3400" dirty="0"/>
              <a:t>s</a:t>
            </a:r>
            <a:r>
              <a:rPr lang="hu-HU" sz="3400" dirty="0" smtClean="0"/>
              <a:t>egítség a gyermekeknek és a családoknak</a:t>
            </a:r>
          </a:p>
          <a:p>
            <a:r>
              <a:rPr lang="hu-HU" sz="3400" dirty="0" smtClean="0"/>
              <a:t>Minta nyújtása, példamutatás – társadalmi integráció</a:t>
            </a:r>
          </a:p>
          <a:p>
            <a:r>
              <a:rPr lang="hu-HU" sz="3400" dirty="0" err="1" smtClean="0"/>
              <a:t>Gyermek+Szülő+Óvoda+Fenntartó</a:t>
            </a:r>
            <a:r>
              <a:rPr lang="hu-HU" sz="3400" dirty="0"/>
              <a:t> </a:t>
            </a:r>
            <a:r>
              <a:rPr lang="hu-H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EGYÜTT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7" name="Kép 6" descr="Tehetségnap | Baptista Szeretetszolgálat EJSZ Kölcsey Ferenc Általános  Iskoláj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16"/>
          <a:stretch/>
        </p:blipFill>
        <p:spPr bwMode="auto">
          <a:xfrm>
            <a:off x="1152940" y="5883965"/>
            <a:ext cx="9402418" cy="6460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79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11356" y="288235"/>
            <a:ext cx="10565295" cy="1083365"/>
          </a:xfrm>
        </p:spPr>
        <p:txBody>
          <a:bodyPr>
            <a:normAutofit/>
          </a:bodyPr>
          <a:lstStyle/>
          <a:p>
            <a:r>
              <a:rPr lang="hu-H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Amiben „MÁS”-ok vagyunk</a:t>
            </a:r>
            <a:endParaRPr lang="hu-H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5435" y="1649896"/>
            <a:ext cx="10923103" cy="4860234"/>
          </a:xfrm>
        </p:spPr>
        <p:txBody>
          <a:bodyPr>
            <a:normAutofit/>
          </a:bodyPr>
          <a:lstStyle/>
          <a:p>
            <a:r>
              <a:rPr lang="hu-H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Értékek:</a:t>
            </a:r>
            <a:r>
              <a:rPr lang="hu-HU" sz="3200" dirty="0" smtClean="0"/>
              <a:t> HIT – ERKÖLCS – SZERETET</a:t>
            </a:r>
            <a:r>
              <a:rPr lang="hu-HU" sz="3200" dirty="0"/>
              <a:t> </a:t>
            </a:r>
            <a:r>
              <a:rPr lang="hu-HU" sz="3200" dirty="0" smtClean="0"/>
              <a:t>- SZOLGÁLAT</a:t>
            </a:r>
          </a:p>
          <a:p>
            <a:r>
              <a:rPr lang="hu-H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Inkluzió</a:t>
            </a:r>
            <a:r>
              <a:rPr lang="hu-H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hu-HU" sz="3200" dirty="0" smtClean="0"/>
              <a:t> elfogadás, biztonság, nyugalom</a:t>
            </a:r>
          </a:p>
          <a:p>
            <a:r>
              <a:rPr lang="hu-H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Karitatív munka – </a:t>
            </a:r>
            <a:r>
              <a:rPr lang="hu-HU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Fenntartó tudomásával, a Szülő engedélyével:</a:t>
            </a: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hu-HU" sz="3200" dirty="0" smtClean="0"/>
              <a:t>segítségnyújtás (pszichés támogatás, kibővült gondozási feladatok, adományok lehetősége)</a:t>
            </a:r>
          </a:p>
          <a:p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Szociális HH/HHH                        Törvényes HH/HHH</a:t>
            </a:r>
          </a:p>
          <a:p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Cigány származású dolgozók</a:t>
            </a:r>
          </a:p>
          <a:p>
            <a:endParaRPr lang="hu-HU" sz="3600" dirty="0"/>
          </a:p>
          <a:p>
            <a:endParaRPr lang="hu-H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3600" dirty="0"/>
          </a:p>
        </p:txBody>
      </p:sp>
      <p:cxnSp>
        <p:nvCxnSpPr>
          <p:cNvPr id="6" name="Szögletes összekötő 5"/>
          <p:cNvCxnSpPr/>
          <p:nvPr/>
        </p:nvCxnSpPr>
        <p:spPr>
          <a:xfrm rot="5400000" flipH="1" flipV="1">
            <a:off x="5754757" y="6062870"/>
            <a:ext cx="12700" cy="12700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alra-jobbra nyíl 6"/>
          <p:cNvSpPr/>
          <p:nvPr/>
        </p:nvSpPr>
        <p:spPr>
          <a:xfrm flipV="1">
            <a:off x="5322405" y="5033788"/>
            <a:ext cx="1162878" cy="4472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54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81810" y="342901"/>
            <a:ext cx="8911687" cy="1143000"/>
          </a:xfrm>
        </p:spPr>
        <p:txBody>
          <a:bodyPr>
            <a:noAutofit/>
          </a:bodyPr>
          <a:lstStyle/>
          <a:p>
            <a:r>
              <a:rPr lang="hu-HU" sz="7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Segítőink</a:t>
            </a:r>
            <a:endParaRPr lang="hu-HU" sz="7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5946" y="1696915"/>
            <a:ext cx="10673862" cy="4686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32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teljesség </a:t>
            </a:r>
            <a:r>
              <a:rPr lang="hu-HU" sz="32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u-HU" sz="32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génye nélkül: </a:t>
            </a:r>
          </a:p>
          <a:p>
            <a:pPr marL="0" indent="0">
              <a:buNone/>
            </a:pP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hu-HU" sz="3200" dirty="0" smtClean="0">
                <a:solidFill>
                  <a:srgbClr val="0070C0"/>
                </a:solidFill>
              </a:rPr>
              <a:t>aptista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</a:t>
            </a:r>
            <a:r>
              <a:rPr lang="hu-HU" sz="3200" dirty="0" smtClean="0">
                <a:solidFill>
                  <a:srgbClr val="0070C0"/>
                </a:solidFill>
              </a:rPr>
              <a:t>eretetszolgálat;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hu-HU" sz="3200" dirty="0" smtClean="0">
                <a:solidFill>
                  <a:srgbClr val="0070C0"/>
                </a:solidFill>
              </a:rPr>
              <a:t>aptista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hu-HU" sz="3200" dirty="0" smtClean="0">
                <a:solidFill>
                  <a:srgbClr val="0070C0"/>
                </a:solidFill>
              </a:rPr>
              <a:t>ktatás;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hu-HU" sz="3200" dirty="0" smtClean="0">
                <a:solidFill>
                  <a:srgbClr val="0070C0"/>
                </a:solidFill>
              </a:rPr>
              <a:t>aptista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hu-HU" sz="3200" dirty="0" smtClean="0">
                <a:solidFill>
                  <a:srgbClr val="0070C0"/>
                </a:solidFill>
              </a:rPr>
              <a:t>lapítvány;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hu-HU" sz="3200" dirty="0" smtClean="0">
                <a:solidFill>
                  <a:srgbClr val="0070C0"/>
                </a:solidFill>
              </a:rPr>
              <a:t>merikai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hu-HU" sz="3200" dirty="0" smtClean="0">
                <a:solidFill>
                  <a:srgbClr val="0070C0"/>
                </a:solidFill>
              </a:rPr>
              <a:t>aptista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hu-HU" sz="3200" dirty="0" smtClean="0">
                <a:solidFill>
                  <a:srgbClr val="0070C0"/>
                </a:solidFill>
              </a:rPr>
              <a:t>estvéreink;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</a:t>
            </a:r>
            <a:r>
              <a:rPr lang="hu-HU" sz="3200" dirty="0" smtClean="0">
                <a:solidFill>
                  <a:srgbClr val="0070C0"/>
                </a:solidFill>
              </a:rPr>
              <a:t>rökbe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hu-HU" sz="3200" dirty="0" smtClean="0">
                <a:solidFill>
                  <a:srgbClr val="0070C0"/>
                </a:solidFill>
              </a:rPr>
              <a:t>ogadok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hu-HU" sz="3200" dirty="0" smtClean="0">
                <a:solidFill>
                  <a:srgbClr val="0070C0"/>
                </a:solidFill>
              </a:rPr>
              <a:t>gy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hu-HU" sz="3200" dirty="0" smtClean="0">
                <a:solidFill>
                  <a:srgbClr val="0070C0"/>
                </a:solidFill>
              </a:rPr>
              <a:t>vit;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hu-HU" sz="3200" dirty="0" smtClean="0">
                <a:solidFill>
                  <a:srgbClr val="0070C0"/>
                </a:solidFill>
              </a:rPr>
              <a:t>egítség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hu-HU" sz="3200" dirty="0" smtClean="0">
                <a:solidFill>
                  <a:srgbClr val="0070C0"/>
                </a:solidFill>
              </a:rPr>
              <a:t>öve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hu-HU" sz="3200" dirty="0" smtClean="0">
                <a:solidFill>
                  <a:srgbClr val="0070C0"/>
                </a:solidFill>
              </a:rPr>
              <a:t>lapítvány;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hu-HU" sz="3200" dirty="0" smtClean="0">
                <a:solidFill>
                  <a:srgbClr val="0070C0"/>
                </a:solidFill>
              </a:rPr>
              <a:t>agyar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hu-HU" sz="3200" dirty="0" smtClean="0">
                <a:solidFill>
                  <a:srgbClr val="0070C0"/>
                </a:solidFill>
              </a:rPr>
              <a:t>öröskereszt; Budapest XXI. Kerület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</a:t>
            </a:r>
            <a:r>
              <a:rPr lang="hu-HU" sz="3200" dirty="0" smtClean="0">
                <a:solidFill>
                  <a:srgbClr val="0070C0"/>
                </a:solidFill>
              </a:rPr>
              <a:t>epel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hu-HU" sz="3200" dirty="0" smtClean="0">
                <a:solidFill>
                  <a:srgbClr val="0070C0"/>
                </a:solidFill>
              </a:rPr>
              <a:t>olgármesteri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hu-HU" sz="3200" dirty="0" smtClean="0">
                <a:solidFill>
                  <a:srgbClr val="0070C0"/>
                </a:solidFill>
              </a:rPr>
              <a:t>ivatal; Budapest XXI. Kerület </a:t>
            </a:r>
            <a:r>
              <a:rPr lang="hu-HU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CsCsEO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smtClean="0">
                <a:solidFill>
                  <a:srgbClr val="0070C0"/>
                </a:solidFill>
              </a:rPr>
              <a:t>Igazgatósága; XXI. Kerületi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hu-HU" sz="3200" dirty="0" smtClean="0">
                <a:solidFill>
                  <a:srgbClr val="0070C0"/>
                </a:solidFill>
              </a:rPr>
              <a:t>endőrkapitányság; Budapest XXI. Kerület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</a:t>
            </a:r>
            <a:r>
              <a:rPr lang="hu-HU" sz="3200" dirty="0" smtClean="0">
                <a:solidFill>
                  <a:srgbClr val="0070C0"/>
                </a:solidFill>
              </a:rPr>
              <a:t>alád és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</a:t>
            </a:r>
            <a:r>
              <a:rPr lang="hu-HU" sz="3200" dirty="0" smtClean="0">
                <a:solidFill>
                  <a:srgbClr val="0070C0"/>
                </a:solidFill>
              </a:rPr>
              <a:t>ermekjóléti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</a:t>
            </a:r>
            <a:r>
              <a:rPr lang="hu-HU" sz="3200" dirty="0" smtClean="0">
                <a:solidFill>
                  <a:srgbClr val="0070C0"/>
                </a:solidFill>
              </a:rPr>
              <a:t>olgálat és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hu-HU" sz="3200" dirty="0" smtClean="0">
                <a:solidFill>
                  <a:srgbClr val="0070C0"/>
                </a:solidFill>
              </a:rPr>
              <a:t>özpont;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hu-HU" sz="3200" dirty="0" smtClean="0">
                <a:solidFill>
                  <a:srgbClr val="0070C0"/>
                </a:solidFill>
              </a:rPr>
              <a:t>édőnői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hu-HU" sz="3200" dirty="0" smtClean="0">
                <a:solidFill>
                  <a:srgbClr val="0070C0"/>
                </a:solidFill>
              </a:rPr>
              <a:t>álózat;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</a:t>
            </a:r>
            <a:r>
              <a:rPr lang="hu-HU" sz="3200" dirty="0" smtClean="0">
                <a:solidFill>
                  <a:srgbClr val="0070C0"/>
                </a:solidFill>
              </a:rPr>
              <a:t>epel és a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hu-HU" sz="3200" dirty="0" smtClean="0">
                <a:solidFill>
                  <a:srgbClr val="0070C0"/>
                </a:solidFill>
              </a:rPr>
              <a:t>örnyező </a:t>
            </a:r>
            <a:r>
              <a:rPr lang="hu-H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hu-HU" sz="3200" dirty="0" smtClean="0">
                <a:solidFill>
                  <a:srgbClr val="0070C0"/>
                </a:solidFill>
              </a:rPr>
              <a:t>elepülések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hu-HU" sz="3200" dirty="0" smtClean="0">
                <a:solidFill>
                  <a:srgbClr val="0070C0"/>
                </a:solidFill>
              </a:rPr>
              <a:t>akosai;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hu-HU" sz="3200" dirty="0" smtClean="0">
                <a:solidFill>
                  <a:srgbClr val="0070C0"/>
                </a:solidFill>
              </a:rPr>
              <a:t>okonok,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hu-HU" sz="3200" dirty="0" smtClean="0">
                <a:solidFill>
                  <a:srgbClr val="0070C0"/>
                </a:solidFill>
              </a:rPr>
              <a:t>arátok, és </a:t>
            </a:r>
            <a:r>
              <a:rPr lang="hu-H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u-HU" sz="3200" dirty="0" smtClean="0">
                <a:solidFill>
                  <a:srgbClr val="0070C0"/>
                </a:solidFill>
              </a:rPr>
              <a:t>smerősök.</a:t>
            </a:r>
            <a:endParaRPr lang="hu-H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1" y="351692"/>
            <a:ext cx="9904412" cy="1477108"/>
          </a:xfrm>
        </p:spPr>
        <p:txBody>
          <a:bodyPr>
            <a:noAutofit/>
          </a:bodyPr>
          <a:lstStyle/>
          <a:p>
            <a:r>
              <a:rPr lang="hu-HU" sz="4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szépen a </a:t>
            </a:r>
            <a:br>
              <a:rPr lang="hu-HU" sz="4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figyelmet!      </a:t>
            </a:r>
            <a:endParaRPr lang="hu-HU" sz="48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4"/>
          <a:stretch/>
        </p:blipFill>
        <p:spPr>
          <a:xfrm>
            <a:off x="1035737" y="1703565"/>
            <a:ext cx="1772698" cy="1062160"/>
          </a:xfrm>
        </p:spPr>
      </p:pic>
      <p:pic>
        <p:nvPicPr>
          <p:cNvPr id="4" name="Kép 3" descr="C:\Users\barth\Desktop\FOTÓK ppthez\delfines-kaland-2-02-meselandi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87" y="384720"/>
            <a:ext cx="2098627" cy="131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22243"/>
          <a:stretch/>
        </p:blipFill>
        <p:spPr>
          <a:xfrm>
            <a:off x="1807307" y="3067864"/>
            <a:ext cx="1644161" cy="118940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9488" r="5615" b="14615"/>
          <a:stretch/>
        </p:blipFill>
        <p:spPr>
          <a:xfrm>
            <a:off x="6875738" y="2158496"/>
            <a:ext cx="2743098" cy="132763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53" y="4840150"/>
            <a:ext cx="2657230" cy="149469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9744"/>
          <a:stretch/>
        </p:blipFill>
        <p:spPr>
          <a:xfrm>
            <a:off x="8985345" y="3702651"/>
            <a:ext cx="1825869" cy="103857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 r="14673"/>
          <a:stretch/>
        </p:blipFill>
        <p:spPr>
          <a:xfrm>
            <a:off x="5011614" y="4396703"/>
            <a:ext cx="1661899" cy="221068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8" r="12091"/>
          <a:stretch/>
        </p:blipFill>
        <p:spPr>
          <a:xfrm>
            <a:off x="7656902" y="4957744"/>
            <a:ext cx="4028074" cy="149139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t="21667" r="24279"/>
          <a:stretch/>
        </p:blipFill>
        <p:spPr>
          <a:xfrm>
            <a:off x="3693615" y="2361316"/>
            <a:ext cx="2370398" cy="163466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180" r="14648" b="3589"/>
          <a:stretch/>
        </p:blipFill>
        <p:spPr>
          <a:xfrm rot="10800000" flipV="1">
            <a:off x="6875738" y="1146691"/>
            <a:ext cx="636546" cy="6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246</TotalTime>
  <Words>224</Words>
  <Application>Microsoft Office PowerPoint</Application>
  <PresentationFormat>Szélesvásznú</PresentationFormat>
  <Paragraphs>44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2" baseType="lpstr">
      <vt:lpstr>Algerian</vt:lpstr>
      <vt:lpstr>Arial</vt:lpstr>
      <vt:lpstr>Century Gothic</vt:lpstr>
      <vt:lpstr>Wingdings 3</vt:lpstr>
      <vt:lpstr>Szálak</vt:lpstr>
      <vt:lpstr> „SZERETET. SZOLGÁLAT.”</vt:lpstr>
      <vt:lpstr>Előzmények</vt:lpstr>
      <vt:lpstr>A változások ideje</vt:lpstr>
      <vt:lpstr>Napjaink</vt:lpstr>
      <vt:lpstr>Amiben „MÁS”-ok vagyunk</vt:lpstr>
      <vt:lpstr>Segítőink</vt:lpstr>
      <vt:lpstr>Köszönöm szépen a            figyelmet!    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„SZERETET. SZOLGÁLAT.”</dc:title>
  <dc:creator>Bartha Csilla</dc:creator>
  <cp:lastModifiedBy>Bartha Csilla</cp:lastModifiedBy>
  <cp:revision>23</cp:revision>
  <dcterms:created xsi:type="dcterms:W3CDTF">2023-10-08T09:24:08Z</dcterms:created>
  <dcterms:modified xsi:type="dcterms:W3CDTF">2024-03-26T12:34:46Z</dcterms:modified>
</cp:coreProperties>
</file>